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3" r:id="rId3"/>
    <p:sldId id="260" r:id="rId4"/>
    <p:sldId id="261" r:id="rId5"/>
    <p:sldId id="262" r:id="rId6"/>
    <p:sldId id="264" r:id="rId7"/>
    <p:sldId id="265" r:id="rId8"/>
    <p:sldId id="268" r:id="rId9"/>
    <p:sldId id="259" r:id="rId10"/>
    <p:sldId id="266" r:id="rId11"/>
    <p:sldId id="267" r:id="rId12"/>
    <p:sldId id="270" r:id="rId13"/>
    <p:sldId id="257" r:id="rId14"/>
    <p:sldId id="269"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013" autoAdjust="0"/>
  </p:normalViewPr>
  <p:slideViewPr>
    <p:cSldViewPr snapToGrid="0" snapToObjects="1">
      <p:cViewPr varScale="1">
        <p:scale>
          <a:sx n="153" d="100"/>
          <a:sy n="153" d="100"/>
        </p:scale>
        <p:origin x="-304" y="-112"/>
      </p:cViewPr>
      <p:guideLst>
        <p:guide orient="horz" pos="2160"/>
        <p:guide pos="2880"/>
      </p:guideLst>
    </p:cSldViewPr>
  </p:slideViewPr>
  <p:notesTextViewPr>
    <p:cViewPr>
      <p:scale>
        <a:sx n="100" d="100"/>
        <a:sy n="100" d="100"/>
      </p:scale>
      <p:origin x="0" y="0"/>
    </p:cViewPr>
  </p:notesTextViewPr>
  <p:sorterViewPr>
    <p:cViewPr>
      <p:scale>
        <a:sx n="240" d="100"/>
        <a:sy n="24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4376565-57E0-804C-8734-D32E6C936B0D}"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2789469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376565-57E0-804C-8734-D32E6C936B0D}"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3412160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376565-57E0-804C-8734-D32E6C936B0D}"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14682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9" name="Textplatzhalter 2"/>
          <p:cNvSpPr>
            <a:spLocks noGrp="1"/>
          </p:cNvSpPr>
          <p:nvPr>
            <p:ph type="body" idx="13"/>
          </p:nvPr>
        </p:nvSpPr>
        <p:spPr>
          <a:xfrm>
            <a:off x="468313" y="1102300"/>
            <a:ext cx="8207375" cy="562987"/>
          </a:xfrm>
          <a:prstGeom prst="rect">
            <a:avLst/>
          </a:prstGeom>
          <a:noFill/>
        </p:spPr>
        <p:txBody>
          <a:bodyPr wrap="square" lIns="0" tIns="72000" rIns="0" bIns="36000">
            <a:noAutofit/>
          </a:bodyPr>
          <a:lstStyle>
            <a:lvl1pPr marL="0" indent="0">
              <a:buNone/>
              <a:defRPr lang="de-DE" sz="1800" b="1" dirty="0" smtClean="0">
                <a:solidFill>
                  <a:srgbClr val="00A00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176213" lvl="0" indent="-176213" algn="l" rtl="0" eaLnBrk="1" fontAlgn="base" hangingPunct="1">
              <a:spcBef>
                <a:spcPts val="800"/>
              </a:spcBef>
              <a:spcAft>
                <a:spcPct val="0"/>
              </a:spcAft>
              <a:buClr>
                <a:schemeClr val="tx1"/>
              </a:buClr>
              <a:buFontTx/>
              <a:buNone/>
            </a:pPr>
            <a:r>
              <a:rPr lang="en-US" noProof="0" smtClean="0"/>
              <a:t>Click to edit Master text styles</a:t>
            </a:r>
          </a:p>
        </p:txBody>
      </p:sp>
      <p:sp>
        <p:nvSpPr>
          <p:cNvPr id="4" name="Titel 3"/>
          <p:cNvSpPr>
            <a:spLocks noGrp="1"/>
          </p:cNvSpPr>
          <p:nvPr>
            <p:ph type="title"/>
          </p:nvPr>
        </p:nvSpPr>
        <p:spPr/>
        <p:txBody>
          <a:bodyPr/>
          <a:lstStyle/>
          <a:p>
            <a:r>
              <a:rPr lang="en-US" smtClean="0"/>
              <a:t>Click to edit Master title style</a:t>
            </a:r>
            <a:endParaRPr lang="de-DE" dirty="0"/>
          </a:p>
        </p:txBody>
      </p:sp>
      <p:sp>
        <p:nvSpPr>
          <p:cNvPr id="5" name="Inhaltsplatzhalter 2"/>
          <p:cNvSpPr>
            <a:spLocks noGrp="1"/>
          </p:cNvSpPr>
          <p:nvPr>
            <p:ph idx="1" hasCustomPrompt="1"/>
          </p:nvPr>
        </p:nvSpPr>
        <p:spPr>
          <a:xfrm>
            <a:off x="468313" y="1665288"/>
            <a:ext cx="8207375" cy="4787900"/>
          </a:xfrm>
          <a:prstGeom prst="rect">
            <a:avLst/>
          </a:prstGeom>
          <a:noFill/>
          <a:ln w="12700">
            <a:noFill/>
            <a:miter lim="800000"/>
            <a:headEnd/>
            <a:tailEnd/>
          </a:ln>
        </p:spPr>
        <p:txBody>
          <a:bodyPr vert="horz" wrap="square" lIns="0" tIns="36000" rIns="0" bIns="0" numCol="1" anchor="t" anchorCtr="0" compatLnSpc="1">
            <a:prstTxWarp prst="textNoShape">
              <a:avLst/>
            </a:prstTxWarp>
          </a:bodyPr>
          <a:lstStyle>
            <a:lvl1pPr marL="180000" indent="-180000" algn="l" rtl="0" eaLnBrk="1" fontAlgn="base" hangingPunct="1">
              <a:spcBef>
                <a:spcPts val="300"/>
              </a:spcBef>
              <a:spcAft>
                <a:spcPts val="300"/>
              </a:spcAft>
              <a:buClr>
                <a:schemeClr val="tx1"/>
              </a:buClr>
              <a:buFont typeface="Arial" pitchFamily="34" charset="0"/>
              <a:defRPr lang="de-DE" sz="1800" dirty="0" smtClean="0">
                <a:solidFill>
                  <a:schemeClr val="tx1"/>
                </a:solidFill>
                <a:latin typeface="+mn-lt"/>
                <a:ea typeface="+mn-ea"/>
                <a:cs typeface="+mn-cs"/>
              </a:defRPr>
            </a:lvl1pPr>
            <a:lvl2pPr marL="360000" indent="-180000" algn="l" rtl="0" eaLnBrk="1" fontAlgn="base" hangingPunct="1">
              <a:spcBef>
                <a:spcPts val="300"/>
              </a:spcBef>
              <a:spcAft>
                <a:spcPts val="300"/>
              </a:spcAft>
              <a:buClr>
                <a:schemeClr val="tx1"/>
              </a:buClr>
              <a:buFont typeface="Arial" pitchFamily="34" charset="0"/>
              <a:defRPr lang="de-DE" sz="1600" dirty="0" smtClean="0">
                <a:solidFill>
                  <a:schemeClr val="tx1"/>
                </a:solidFill>
                <a:latin typeface="+mn-lt"/>
                <a:ea typeface="+mn-ea"/>
                <a:cs typeface="+mn-cs"/>
              </a:defRPr>
            </a:lvl2pPr>
            <a:lvl3pPr marL="539750" indent="-144000" algn="l" rtl="0" eaLnBrk="1" fontAlgn="base" hangingPunct="1">
              <a:spcBef>
                <a:spcPts val="300"/>
              </a:spcBef>
              <a:spcAft>
                <a:spcPts val="300"/>
              </a:spcAft>
              <a:buClr>
                <a:schemeClr val="tx1"/>
              </a:buClr>
              <a:buFont typeface="Arial" pitchFamily="34" charset="0"/>
              <a:tabLst/>
              <a:defRPr lang="de-DE" sz="1400" dirty="0" smtClean="0">
                <a:solidFill>
                  <a:schemeClr val="tx1"/>
                </a:solidFill>
                <a:latin typeface="+mn-lt"/>
                <a:ea typeface="+mn-ea"/>
                <a:cs typeface="+mn-cs"/>
              </a:defRPr>
            </a:lvl3pPr>
            <a:lvl4pPr marL="684000" indent="-144000" algn="l" rtl="0" eaLnBrk="1" fontAlgn="base" hangingPunct="1">
              <a:spcBef>
                <a:spcPts val="300"/>
              </a:spcBef>
              <a:spcAft>
                <a:spcPts val="300"/>
              </a:spcAft>
              <a:buClr>
                <a:schemeClr val="tx1"/>
              </a:buClr>
              <a:buFont typeface="Arial" pitchFamily="34" charset="0"/>
              <a:defRPr lang="de-DE" sz="1200" dirty="0" smtClean="0">
                <a:solidFill>
                  <a:schemeClr val="tx1"/>
                </a:solidFill>
                <a:latin typeface="+mn-lt"/>
                <a:ea typeface="+mn-ea"/>
                <a:cs typeface="+mn-cs"/>
              </a:defRPr>
            </a:lvl4pPr>
            <a:lvl5pPr marL="828000" indent="-108000" algn="l" rtl="0" eaLnBrk="1" fontAlgn="base" hangingPunct="1">
              <a:spcBef>
                <a:spcPts val="300"/>
              </a:spcBef>
              <a:spcAft>
                <a:spcPts val="300"/>
              </a:spcAft>
              <a:buClr>
                <a:schemeClr val="tx1"/>
              </a:buClr>
              <a:buFont typeface="Arial" pitchFamily="34" charset="0"/>
              <a:defRPr lang="de-DE" sz="1100" dirty="0">
                <a:solidFill>
                  <a:schemeClr val="tx1"/>
                </a:solidFill>
                <a:latin typeface="+mn-lt"/>
                <a:ea typeface="+mn-ea"/>
                <a:cs typeface="+mn-cs"/>
              </a:defRPr>
            </a:lvl5pPr>
          </a:lstStyle>
          <a:p>
            <a:pPr lvl="0"/>
            <a:r>
              <a:rPr lang="en-US" noProof="0" dirty="0" smtClean="0"/>
              <a:t>Bullet 1</a:t>
            </a:r>
          </a:p>
          <a:p>
            <a:pPr lvl="1"/>
            <a:r>
              <a:rPr lang="en-US" noProof="0" dirty="0" smtClean="0"/>
              <a:t>Bullet 2</a:t>
            </a:r>
          </a:p>
          <a:p>
            <a:pPr lvl="2"/>
            <a:r>
              <a:rPr lang="en-US" noProof="0" dirty="0" smtClean="0"/>
              <a:t>Bullet 3</a:t>
            </a:r>
          </a:p>
          <a:p>
            <a:pPr lvl="3"/>
            <a:r>
              <a:rPr lang="en-US" noProof="0" dirty="0" smtClean="0"/>
              <a:t>Bullet 4</a:t>
            </a:r>
          </a:p>
          <a:p>
            <a:pPr lvl="4"/>
            <a:r>
              <a:rPr lang="en-US" noProof="0" dirty="0" smtClean="0"/>
              <a:t>Bullet 5</a:t>
            </a:r>
            <a:endParaRPr lang="en-US" noProof="0" dirty="0"/>
          </a:p>
        </p:txBody>
      </p:sp>
    </p:spTree>
    <p:extLst>
      <p:ext uri="{BB962C8B-B14F-4D97-AF65-F5344CB8AC3E}">
        <p14:creationId xmlns:p14="http://schemas.microsoft.com/office/powerpoint/2010/main" val="832509782"/>
      </p:ext>
    </p:extLst>
  </p:cSld>
  <p:clrMapOvr>
    <a:masterClrMapping/>
  </p:clrMapOvr>
  <p:timing>
    <p:tnLst>
      <p:par>
        <p:cTn xmlns:p14="http://schemas.microsoft.com/office/powerpoint/2010/main" id="1" dur="indefinite" restart="never" nodeType="tmRoot"/>
      </p:par>
    </p:tnLst>
  </p:timing>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376565-57E0-804C-8734-D32E6C936B0D}"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2612815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376565-57E0-804C-8734-D32E6C936B0D}"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3600343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4376565-57E0-804C-8734-D32E6C936B0D}" type="datetimeFigureOut">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1567814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376565-57E0-804C-8734-D32E6C936B0D}" type="datetimeFigureOut">
              <a:rPr lang="en-US" smtClean="0"/>
              <a:t>3/22/16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2640235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4376565-57E0-804C-8734-D32E6C936B0D}" type="datetimeFigureOut">
              <a:rPr lang="en-US" smtClean="0"/>
              <a:t>3/22/16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2025361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376565-57E0-804C-8734-D32E6C936B0D}" type="datetimeFigureOut">
              <a:rPr lang="en-US" smtClean="0"/>
              <a:t>3/22/16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2607915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376565-57E0-804C-8734-D32E6C936B0D}" type="datetimeFigureOut">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394345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376565-57E0-804C-8734-D32E6C936B0D}" type="datetimeFigureOut">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C1FAB8-7E1B-6247-8DE7-2446441D814C}" type="slidenum">
              <a:rPr lang="en-US" smtClean="0"/>
              <a:t>‹#›</a:t>
            </a:fld>
            <a:endParaRPr lang="en-US"/>
          </a:p>
        </p:txBody>
      </p:sp>
    </p:spTree>
    <p:extLst>
      <p:ext uri="{BB962C8B-B14F-4D97-AF65-F5344CB8AC3E}">
        <p14:creationId xmlns:p14="http://schemas.microsoft.com/office/powerpoint/2010/main" val="332759421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76565-57E0-804C-8734-D32E6C936B0D}" type="datetimeFigureOut">
              <a:rPr lang="en-US" smtClean="0"/>
              <a:t>3/22/16</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1FAB8-7E1B-6247-8DE7-2446441D814C}" type="slidenum">
              <a:rPr lang="en-US" smtClean="0"/>
              <a:t>‹#›</a:t>
            </a:fld>
            <a:endParaRPr lang="en-US"/>
          </a:p>
        </p:txBody>
      </p:sp>
    </p:spTree>
    <p:extLst>
      <p:ext uri="{BB962C8B-B14F-4D97-AF65-F5344CB8AC3E}">
        <p14:creationId xmlns:p14="http://schemas.microsoft.com/office/powerpoint/2010/main" val="150821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7.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jpg"/><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8.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earth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18656"/>
            <a:ext cx="9144000" cy="2893219"/>
          </a:xfrm>
          <a:prstGeom prst="rect">
            <a:avLst/>
          </a:prstGeom>
        </p:spPr>
      </p:pic>
      <p:sp>
        <p:nvSpPr>
          <p:cNvPr id="4" name="TextBox 3"/>
          <p:cNvSpPr txBox="1"/>
          <p:nvPr/>
        </p:nvSpPr>
        <p:spPr>
          <a:xfrm>
            <a:off x="2389852" y="5237279"/>
            <a:ext cx="4364296" cy="1446550"/>
          </a:xfrm>
          <a:prstGeom prst="rect">
            <a:avLst/>
          </a:prstGeom>
          <a:noFill/>
        </p:spPr>
        <p:txBody>
          <a:bodyPr wrap="none" rtlCol="0">
            <a:spAutoFit/>
          </a:bodyPr>
          <a:lstStyle/>
          <a:p>
            <a:pPr algn="ctr"/>
            <a:r>
              <a:rPr lang="en-US" sz="3200" b="1" spc="600" dirty="0" smtClean="0">
                <a:ln w="3175" cmpd="sng">
                  <a:noFill/>
                </a:ln>
                <a:solidFill>
                  <a:schemeClr val="bg1"/>
                </a:solidFill>
                <a:effectLst>
                  <a:outerShdw blurRad="15875" dist="25400" dir="2700000" algn="tl" rotWithShape="0">
                    <a:srgbClr val="000000">
                      <a:alpha val="43000"/>
                    </a:srgbClr>
                  </a:outerShdw>
                </a:effectLst>
              </a:rPr>
              <a:t>7 BILLION </a:t>
            </a:r>
            <a:r>
              <a:rPr lang="en-US" sz="3200" b="1" spc="600" dirty="0" smtClean="0">
                <a:ln w="3175" cmpd="sng">
                  <a:noFill/>
                </a:ln>
                <a:solidFill>
                  <a:srgbClr val="438FFB"/>
                </a:solidFill>
                <a:effectLst>
                  <a:outerShdw blurRad="15875" dist="25400" dir="2700000" algn="tl" rotWithShape="0">
                    <a:srgbClr val="000000">
                      <a:alpha val="43000"/>
                    </a:srgbClr>
                  </a:outerShdw>
                </a:effectLst>
              </a:rPr>
              <a:t>PEOPLE</a:t>
            </a:r>
          </a:p>
          <a:p>
            <a:pPr algn="ctr"/>
            <a:r>
              <a:rPr lang="en-US" sz="3200" b="1" spc="600" dirty="0" smtClean="0">
                <a:ln w="3175" cmpd="sng">
                  <a:noFill/>
                </a:ln>
                <a:solidFill>
                  <a:schemeClr val="bg1"/>
                </a:solidFill>
                <a:effectLst>
                  <a:outerShdw blurRad="15875" dist="25400" dir="2700000" algn="tl" rotWithShape="0">
                    <a:srgbClr val="000000">
                      <a:alpha val="43000"/>
                    </a:srgbClr>
                  </a:outerShdw>
                </a:effectLst>
              </a:rPr>
              <a:t>200 </a:t>
            </a:r>
            <a:r>
              <a:rPr lang="en-US" sz="3200" b="1" spc="600" dirty="0" smtClean="0">
                <a:ln w="3175" cmpd="sng">
                  <a:noFill/>
                </a:ln>
                <a:solidFill>
                  <a:srgbClr val="438FFB"/>
                </a:solidFill>
                <a:effectLst>
                  <a:outerShdw blurRad="15875" dist="25400" dir="2700000" algn="tl" rotWithShape="0">
                    <a:srgbClr val="000000">
                      <a:alpha val="43000"/>
                    </a:srgbClr>
                  </a:outerShdw>
                </a:effectLst>
              </a:rPr>
              <a:t>COUNTRIES</a:t>
            </a:r>
          </a:p>
          <a:p>
            <a:pPr algn="ctr"/>
            <a:r>
              <a:rPr lang="en-US" sz="2400" b="1" dirty="0" smtClean="0">
                <a:ln w="3175" cmpd="sng">
                  <a:noFill/>
                </a:ln>
                <a:solidFill>
                  <a:schemeClr val="bg1"/>
                </a:solidFill>
                <a:effectLst>
                  <a:outerShdw blurRad="15875" dist="25400" dir="2700000" algn="tl" rotWithShape="0">
                    <a:srgbClr val="000000">
                      <a:alpha val="43000"/>
                    </a:srgbClr>
                  </a:outerShdw>
                </a:effectLst>
              </a:rPr>
              <a:t>ALL PRODUCING </a:t>
            </a:r>
            <a:r>
              <a:rPr lang="en-US" sz="2400" b="1" dirty="0" smtClean="0">
                <a:ln w="3175" cmpd="sng">
                  <a:noFill/>
                </a:ln>
                <a:solidFill>
                  <a:srgbClr val="438FFB"/>
                </a:solidFill>
                <a:effectLst>
                  <a:outerShdw blurRad="15875" dist="25400" dir="2700000" algn="tl" rotWithShape="0">
                    <a:srgbClr val="000000">
                      <a:alpha val="43000"/>
                    </a:srgbClr>
                  </a:outerShdw>
                </a:effectLst>
              </a:rPr>
              <a:t>DATA</a:t>
            </a:r>
            <a:endParaRPr lang="en-US" sz="2400" b="1" dirty="0">
              <a:ln w="3175" cmpd="sng">
                <a:noFill/>
              </a:ln>
              <a:solidFill>
                <a:srgbClr val="438FFB"/>
              </a:solidFill>
              <a:effectLst>
                <a:outerShdw blurRad="15875" dist="25400" dir="2700000" algn="tl" rotWithShape="0">
                  <a:srgbClr val="000000">
                    <a:alpha val="43000"/>
                  </a:srgbClr>
                </a:outerShdw>
              </a:effectLst>
            </a:endParaRPr>
          </a:p>
        </p:txBody>
      </p:sp>
      <p:sp>
        <p:nvSpPr>
          <p:cNvPr id="26" name="Rectangle 25"/>
          <p:cNvSpPr/>
          <p:nvPr/>
        </p:nvSpPr>
        <p:spPr>
          <a:xfrm>
            <a:off x="450442" y="2718715"/>
            <a:ext cx="8243127" cy="1908215"/>
          </a:xfrm>
          <a:prstGeom prst="rect">
            <a:avLst/>
          </a:prstGeom>
        </p:spPr>
        <p:txBody>
          <a:bodyPr wrap="square">
            <a:spAutoFit/>
          </a:bodyPr>
          <a:lstStyle/>
          <a:p>
            <a:pPr algn="ctr"/>
            <a:r>
              <a:rPr lang="en-US" sz="5400" b="1" dirty="0">
                <a:solidFill>
                  <a:schemeClr val="bg1"/>
                </a:solidFill>
              </a:rPr>
              <a:t>1.00</a:t>
            </a:r>
          </a:p>
          <a:p>
            <a:pPr algn="ctr"/>
            <a:r>
              <a:rPr lang="en-US" sz="3200" spc="600" dirty="0" smtClean="0">
                <a:solidFill>
                  <a:schemeClr val="bg1"/>
                </a:solidFill>
              </a:rPr>
              <a:t>Applied </a:t>
            </a:r>
            <a:r>
              <a:rPr lang="en-US" sz="3200" spc="600" dirty="0">
                <a:solidFill>
                  <a:schemeClr val="bg1"/>
                </a:solidFill>
              </a:rPr>
              <a:t>Computation</a:t>
            </a:r>
          </a:p>
          <a:p>
            <a:pPr algn="ctr"/>
            <a:r>
              <a:rPr lang="en-US" sz="3200" spc="600" dirty="0">
                <a:solidFill>
                  <a:schemeClr val="bg1"/>
                </a:solidFill>
              </a:rPr>
              <a:t>&amp; Data Science</a:t>
            </a:r>
          </a:p>
        </p:txBody>
      </p:sp>
      <p:pic>
        <p:nvPicPr>
          <p:cNvPr id="7" name="Picture 6" descr="abel_js_05.jpg"/>
          <p:cNvPicPr>
            <a:picLocks noChangeAspect="1"/>
          </p:cNvPicPr>
          <p:nvPr/>
        </p:nvPicPr>
        <p:blipFill rotWithShape="1">
          <a:blip r:embed="rId3">
            <a:extLst>
              <a:ext uri="{28A0092B-C50C-407E-A947-70E740481C1C}">
                <a14:useLocalDpi xmlns:a14="http://schemas.microsoft.com/office/drawing/2010/main" val="0"/>
              </a:ext>
            </a:extLst>
          </a:blip>
          <a:srcRect l="20707" r="20379" b="25632"/>
          <a:stretch/>
        </p:blipFill>
        <p:spPr>
          <a:xfrm>
            <a:off x="1692900" y="338921"/>
            <a:ext cx="2173150" cy="2743200"/>
          </a:xfrm>
          <a:prstGeom prst="rect">
            <a:avLst/>
          </a:prstGeom>
        </p:spPr>
      </p:pic>
      <p:pic>
        <p:nvPicPr>
          <p:cNvPr id="8" name="Picture 7" descr="joh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7958" y="338921"/>
            <a:ext cx="2352822" cy="2743200"/>
          </a:xfrm>
          <a:prstGeom prst="rect">
            <a:avLst/>
          </a:prstGeom>
        </p:spPr>
      </p:pic>
    </p:spTree>
    <p:extLst>
      <p:ext uri="{BB962C8B-B14F-4D97-AF65-F5344CB8AC3E}">
        <p14:creationId xmlns:p14="http://schemas.microsoft.com/office/powerpoint/2010/main" val="364366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gramm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18"/>
            <a:ext cx="9144000" cy="6832882"/>
          </a:xfrm>
          <a:prstGeom prst="rect">
            <a:avLst/>
          </a:prstGeom>
        </p:spPr>
      </p:pic>
      <p:sp>
        <p:nvSpPr>
          <p:cNvPr id="3" name="Title 3"/>
          <p:cNvSpPr txBox="1">
            <a:spLocks/>
          </p:cNvSpPr>
          <p:nvPr/>
        </p:nvSpPr>
        <p:spPr>
          <a:xfrm>
            <a:off x="0" y="0"/>
            <a:ext cx="9144000" cy="1090931"/>
          </a:xfrm>
          <a:prstGeom prst="rect">
            <a:avLst/>
          </a:prstGeom>
          <a:solidFill>
            <a:schemeClr val="tx1">
              <a:alpha val="70000"/>
            </a:schemeClr>
          </a:solidFill>
        </p:spPr>
        <p:txBody>
          <a:bodyPr tIns="0" bIns="0" anchor="ct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FFFF"/>
                </a:solidFill>
              </a:rPr>
              <a:t>8 Programming Assignments</a:t>
            </a:r>
            <a:endParaRPr lang="en-US" sz="4000" dirty="0">
              <a:solidFill>
                <a:srgbClr val="FFFFFF"/>
              </a:solidFill>
            </a:endParaRPr>
          </a:p>
        </p:txBody>
      </p:sp>
    </p:spTree>
    <p:extLst>
      <p:ext uri="{BB962C8B-B14F-4D97-AF65-F5344CB8AC3E}">
        <p14:creationId xmlns:p14="http://schemas.microsoft.com/office/powerpoint/2010/main" val="3844002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programmingT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90931"/>
            <a:ext cx="9148948" cy="4680857"/>
          </a:xfrm>
          <a:prstGeom prst="rect">
            <a:avLst/>
          </a:prstGeom>
        </p:spPr>
      </p:pic>
      <p:sp>
        <p:nvSpPr>
          <p:cNvPr id="3" name="Title 3"/>
          <p:cNvSpPr txBox="1">
            <a:spLocks/>
          </p:cNvSpPr>
          <p:nvPr/>
        </p:nvSpPr>
        <p:spPr>
          <a:xfrm>
            <a:off x="0" y="0"/>
            <a:ext cx="9144000" cy="1090931"/>
          </a:xfrm>
          <a:prstGeom prst="rect">
            <a:avLst/>
          </a:prstGeom>
          <a:solidFill>
            <a:schemeClr val="tx1">
              <a:alpha val="70000"/>
            </a:schemeClr>
          </a:solidFill>
        </p:spPr>
        <p:txBody>
          <a:bodyPr tIns="0" bIns="0" anchor="ct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FFFF"/>
                </a:solidFill>
              </a:rPr>
              <a:t>1 Team Final Project</a:t>
            </a:r>
            <a:endParaRPr lang="en-US" sz="4000" dirty="0">
              <a:solidFill>
                <a:srgbClr val="FFFFFF"/>
              </a:solidFill>
            </a:endParaRPr>
          </a:p>
        </p:txBody>
      </p:sp>
    </p:spTree>
    <p:extLst>
      <p:ext uri="{BB962C8B-B14F-4D97-AF65-F5344CB8AC3E}">
        <p14:creationId xmlns:p14="http://schemas.microsoft.com/office/powerpoint/2010/main" val="377249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 &amp; A</a:t>
            </a:r>
            <a:endParaRPr lang="en-US" dirty="0"/>
          </a:p>
        </p:txBody>
      </p:sp>
    </p:spTree>
    <p:extLst>
      <p:ext uri="{BB962C8B-B14F-4D97-AF65-F5344CB8AC3E}">
        <p14:creationId xmlns:p14="http://schemas.microsoft.com/office/powerpoint/2010/main" val="3001984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81169" y="566359"/>
            <a:ext cx="8282092" cy="5609206"/>
            <a:chOff x="576547" y="268935"/>
            <a:chExt cx="8282092" cy="5609205"/>
          </a:xfrm>
        </p:grpSpPr>
        <p:sp>
          <p:nvSpPr>
            <p:cNvPr id="5" name="Oval 4"/>
            <p:cNvSpPr/>
            <p:nvPr/>
          </p:nvSpPr>
          <p:spPr>
            <a:xfrm>
              <a:off x="2906135" y="2165890"/>
              <a:ext cx="3638512" cy="3350709"/>
            </a:xfrm>
            <a:prstGeom prst="ellipse">
              <a:avLst/>
            </a:prstGeom>
            <a:solidFill>
              <a:schemeClr val="accent3">
                <a:alpha val="75000"/>
              </a:schemeClr>
            </a:solidFill>
            <a:ln>
              <a:solidFill>
                <a:srgbClr val="D9D9D9"/>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Oval 5"/>
            <p:cNvSpPr/>
            <p:nvPr/>
          </p:nvSpPr>
          <p:spPr>
            <a:xfrm>
              <a:off x="2898344" y="638268"/>
              <a:ext cx="3638512" cy="3350709"/>
            </a:xfrm>
            <a:prstGeom prst="ellipse">
              <a:avLst/>
            </a:prstGeom>
            <a:solidFill>
              <a:schemeClr val="accent2">
                <a:alpha val="75000"/>
              </a:schemeClr>
            </a:solidFill>
            <a:ln>
              <a:solidFill>
                <a:srgbClr val="D9D9D9"/>
              </a:solidFill>
            </a:ln>
            <a:effectLst/>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7" name="Oval 6"/>
            <p:cNvSpPr/>
            <p:nvPr/>
          </p:nvSpPr>
          <p:spPr>
            <a:xfrm>
              <a:off x="3233360" y="2022233"/>
              <a:ext cx="5625279" cy="2106981"/>
            </a:xfrm>
            <a:prstGeom prst="ellipse">
              <a:avLst/>
            </a:prstGeom>
            <a:solidFill>
              <a:schemeClr val="accent6">
                <a:alpha val="75000"/>
              </a:schemeClr>
            </a:solidFill>
            <a:ln>
              <a:solidFill>
                <a:srgbClr val="D9D9D9"/>
              </a:solidFill>
            </a:ln>
            <a:effectLst/>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8" name="Oval 7"/>
            <p:cNvSpPr/>
            <p:nvPr/>
          </p:nvSpPr>
          <p:spPr>
            <a:xfrm>
              <a:off x="576547" y="2022233"/>
              <a:ext cx="5625279" cy="2106981"/>
            </a:xfrm>
            <a:prstGeom prst="ellipse">
              <a:avLst/>
            </a:prstGeom>
            <a:solidFill>
              <a:schemeClr val="accent1">
                <a:alpha val="75000"/>
              </a:schemeClr>
            </a:solidFill>
            <a:ln>
              <a:solidFill>
                <a:schemeClr val="bg1">
                  <a:lumMod val="85000"/>
                </a:schemeClr>
              </a:solid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9" name="TextBox 8"/>
            <p:cNvSpPr txBox="1"/>
            <p:nvPr/>
          </p:nvSpPr>
          <p:spPr>
            <a:xfrm>
              <a:off x="3832239" y="268935"/>
              <a:ext cx="1886491" cy="369332"/>
            </a:xfrm>
            <a:prstGeom prst="rect">
              <a:avLst/>
            </a:prstGeom>
            <a:noFill/>
          </p:spPr>
          <p:txBody>
            <a:bodyPr wrap="none" rtlCol="0">
              <a:spAutoFit/>
            </a:bodyPr>
            <a:lstStyle/>
            <a:p>
              <a:r>
                <a:rPr lang="en-US" dirty="0" smtClean="0"/>
                <a:t>Computer Science</a:t>
              </a:r>
              <a:endParaRPr lang="en-US" dirty="0"/>
            </a:p>
          </p:txBody>
        </p:sp>
        <p:sp>
          <p:nvSpPr>
            <p:cNvPr id="10" name="TextBox 9"/>
            <p:cNvSpPr txBox="1"/>
            <p:nvPr/>
          </p:nvSpPr>
          <p:spPr>
            <a:xfrm>
              <a:off x="3622927" y="5508808"/>
              <a:ext cx="2187881" cy="369332"/>
            </a:xfrm>
            <a:prstGeom prst="rect">
              <a:avLst/>
            </a:prstGeom>
            <a:noFill/>
          </p:spPr>
          <p:txBody>
            <a:bodyPr wrap="none" rtlCol="0">
              <a:spAutoFit/>
            </a:bodyPr>
            <a:lstStyle/>
            <a:p>
              <a:r>
                <a:rPr lang="en-US" dirty="0" smtClean="0"/>
                <a:t>Applied Mathematics</a:t>
              </a:r>
              <a:endParaRPr lang="en-US" dirty="0"/>
            </a:p>
          </p:txBody>
        </p:sp>
        <p:sp>
          <p:nvSpPr>
            <p:cNvPr id="11" name="TextBox 10"/>
            <p:cNvSpPr txBox="1"/>
            <p:nvPr/>
          </p:nvSpPr>
          <p:spPr>
            <a:xfrm>
              <a:off x="713370" y="4167255"/>
              <a:ext cx="1660280" cy="646331"/>
            </a:xfrm>
            <a:prstGeom prst="rect">
              <a:avLst/>
            </a:prstGeom>
            <a:noFill/>
          </p:spPr>
          <p:txBody>
            <a:bodyPr wrap="none" rtlCol="0">
              <a:spAutoFit/>
            </a:bodyPr>
            <a:lstStyle/>
            <a:p>
              <a:pPr algn="ctr"/>
              <a:r>
                <a:rPr lang="en-US" dirty="0" smtClean="0"/>
                <a:t>Engineering</a:t>
              </a:r>
            </a:p>
            <a:p>
              <a:pPr algn="ctr"/>
              <a:r>
                <a:rPr lang="en-US" dirty="0" smtClean="0"/>
                <a:t>Applied Science</a:t>
              </a:r>
            </a:p>
          </p:txBody>
        </p:sp>
        <p:sp>
          <p:nvSpPr>
            <p:cNvPr id="12" name="TextBox 11"/>
            <p:cNvSpPr txBox="1"/>
            <p:nvPr/>
          </p:nvSpPr>
          <p:spPr>
            <a:xfrm>
              <a:off x="7005276" y="4167256"/>
              <a:ext cx="1370049" cy="369332"/>
            </a:xfrm>
            <a:prstGeom prst="rect">
              <a:avLst/>
            </a:prstGeom>
            <a:noFill/>
          </p:spPr>
          <p:txBody>
            <a:bodyPr wrap="none" rtlCol="0">
              <a:spAutoFit/>
            </a:bodyPr>
            <a:lstStyle/>
            <a:p>
              <a:r>
                <a:rPr lang="en-US" dirty="0" smtClean="0"/>
                <a:t>Visualization</a:t>
              </a:r>
              <a:endParaRPr lang="en-US" dirty="0"/>
            </a:p>
          </p:txBody>
        </p:sp>
        <p:sp>
          <p:nvSpPr>
            <p:cNvPr id="13" name="TextBox 12"/>
            <p:cNvSpPr txBox="1"/>
            <p:nvPr/>
          </p:nvSpPr>
          <p:spPr>
            <a:xfrm>
              <a:off x="3591402" y="2586603"/>
              <a:ext cx="2142909" cy="954107"/>
            </a:xfrm>
            <a:prstGeom prst="rect">
              <a:avLst/>
            </a:prstGeom>
            <a:noFill/>
          </p:spPr>
          <p:txBody>
            <a:bodyPr wrap="none" rtlCol="0">
              <a:spAutoFit/>
            </a:bodyPr>
            <a:lstStyle/>
            <a:p>
              <a:pPr algn="ctr"/>
              <a:r>
                <a:rPr lang="en-US" sz="2800" b="1" dirty="0" smtClean="0"/>
                <a:t>Applied</a:t>
              </a:r>
            </a:p>
            <a:p>
              <a:pPr algn="ctr"/>
              <a:r>
                <a:rPr lang="en-US" sz="2800" b="1" dirty="0" smtClean="0"/>
                <a:t>Computation</a:t>
              </a:r>
              <a:endParaRPr lang="en-US" sz="2800" b="1" dirty="0"/>
            </a:p>
          </p:txBody>
        </p:sp>
        <p:sp>
          <p:nvSpPr>
            <p:cNvPr id="14" name="TextBox 13"/>
            <p:cNvSpPr txBox="1"/>
            <p:nvPr/>
          </p:nvSpPr>
          <p:spPr>
            <a:xfrm>
              <a:off x="3351141" y="1086474"/>
              <a:ext cx="3012889" cy="707886"/>
            </a:xfrm>
            <a:prstGeom prst="rect">
              <a:avLst/>
            </a:prstGeom>
            <a:noFill/>
          </p:spPr>
          <p:txBody>
            <a:bodyPr wrap="none" rtlCol="0">
              <a:spAutoFit/>
            </a:bodyPr>
            <a:lstStyle/>
            <a:p>
              <a:r>
                <a:rPr lang="en-US" sz="2000" b="1" spc="-150" dirty="0" smtClean="0">
                  <a:solidFill>
                    <a:schemeClr val="bg1"/>
                  </a:solidFill>
                  <a:latin typeface="Courier New"/>
                  <a:cs typeface="Courier New"/>
                </a:rPr>
                <a:t>for(i=0; i&lt;10; i++)</a:t>
              </a:r>
            </a:p>
            <a:p>
              <a:r>
                <a:rPr lang="en-US" sz="2000" b="1" spc="-150" dirty="0">
                  <a:solidFill>
                    <a:schemeClr val="bg1"/>
                  </a:solidFill>
                  <a:latin typeface="Courier New"/>
                  <a:cs typeface="Courier New"/>
                </a:rPr>
                <a:t> </a:t>
              </a:r>
              <a:r>
                <a:rPr lang="en-US" sz="2000" b="1" spc="-150" dirty="0" smtClean="0">
                  <a:solidFill>
                    <a:schemeClr val="bg1"/>
                  </a:solidFill>
                  <a:latin typeface="Courier New"/>
                  <a:cs typeface="Courier New"/>
                </a:rPr>
                <a:t> point[</a:t>
              </a:r>
              <a:r>
                <a:rPr lang="en-US" sz="2000" b="1" spc="-150" dirty="0" err="1" smtClean="0">
                  <a:solidFill>
                    <a:schemeClr val="bg1"/>
                  </a:solidFill>
                  <a:latin typeface="Courier New"/>
                  <a:cs typeface="Courier New"/>
                </a:rPr>
                <a:t>i</a:t>
              </a:r>
              <a:r>
                <a:rPr lang="en-US" sz="2000" b="1" spc="-150" dirty="0" smtClean="0">
                  <a:solidFill>
                    <a:schemeClr val="bg1"/>
                  </a:solidFill>
                  <a:latin typeface="Courier New"/>
                  <a:cs typeface="Courier New"/>
                </a:rPr>
                <a:t>]={x:i,y:i</a:t>
              </a:r>
              <a:r>
                <a:rPr lang="en-US" sz="2000" b="1" spc="-150" dirty="0">
                  <a:solidFill>
                    <a:schemeClr val="bg1"/>
                  </a:solidFill>
                  <a:latin typeface="Courier New"/>
                  <a:cs typeface="Courier New"/>
                </a:rPr>
                <a:t>}</a:t>
              </a:r>
              <a:r>
                <a:rPr lang="en-US" sz="2000" b="1" spc="-150" dirty="0" smtClean="0">
                  <a:solidFill>
                    <a:schemeClr val="bg1"/>
                  </a:solidFill>
                  <a:latin typeface="Courier New"/>
                  <a:cs typeface="Courier New"/>
                </a:rPr>
                <a:t>;</a:t>
              </a:r>
              <a:endParaRPr lang="en-US" sz="2000" b="1" spc="-150" dirty="0">
                <a:solidFill>
                  <a:schemeClr val="bg1"/>
                </a:solidFill>
                <a:latin typeface="Courier New"/>
                <a:cs typeface="Courier New"/>
              </a:endParaRPr>
            </a:p>
          </p:txBody>
        </p:sp>
        <p:sp>
          <p:nvSpPr>
            <p:cNvPr id="15" name="Oval 14"/>
            <p:cNvSpPr/>
            <p:nvPr/>
          </p:nvSpPr>
          <p:spPr>
            <a:xfrm>
              <a:off x="3226881" y="2148730"/>
              <a:ext cx="2991738" cy="1853207"/>
            </a:xfrm>
            <a:prstGeom prst="ellipse">
              <a:avLst/>
            </a:prstGeom>
            <a:solidFill>
              <a:schemeClr val="bg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TextBox 15"/>
            <p:cNvSpPr txBox="1"/>
            <p:nvPr/>
          </p:nvSpPr>
          <p:spPr>
            <a:xfrm>
              <a:off x="3060317" y="2217805"/>
              <a:ext cx="3278557" cy="1569660"/>
            </a:xfrm>
            <a:prstGeom prst="rect">
              <a:avLst/>
            </a:prstGeom>
            <a:noFill/>
          </p:spPr>
          <p:txBody>
            <a:bodyPr wrap="square" rtlCol="0">
              <a:spAutoFit/>
            </a:bodyPr>
            <a:lstStyle/>
            <a:p>
              <a:pPr algn="ctr"/>
              <a:r>
                <a:rPr lang="en-US" sz="2400" b="1" dirty="0" smtClean="0"/>
                <a:t>New Course:</a:t>
              </a:r>
            </a:p>
            <a:p>
              <a:pPr algn="ctr"/>
              <a:r>
                <a:rPr lang="en-US" sz="3200" b="1" dirty="0" smtClean="0"/>
                <a:t>1.001</a:t>
              </a:r>
            </a:p>
            <a:p>
              <a:pPr algn="ctr"/>
              <a:r>
                <a:rPr lang="en-US" sz="2000" b="1" dirty="0" smtClean="0"/>
                <a:t>Applied Computation</a:t>
              </a:r>
            </a:p>
            <a:p>
              <a:pPr algn="ctr"/>
              <a:r>
                <a:rPr lang="en-US" sz="2000" b="1" dirty="0" smtClean="0"/>
                <a:t>&amp; Data Science</a:t>
              </a:r>
              <a:endParaRPr lang="en-US" sz="2000" b="1" dirty="0"/>
            </a:p>
          </p:txBody>
        </p:sp>
        <p:pic>
          <p:nvPicPr>
            <p:cNvPr id="17" name="Picture 16" descr="dash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275" y="2385419"/>
              <a:ext cx="1494327" cy="1278350"/>
            </a:xfrm>
            <a:prstGeom prst="rect">
              <a:avLst/>
            </a:prstGeom>
          </p:spPr>
        </p:pic>
        <p:pic>
          <p:nvPicPr>
            <p:cNvPr id="18" name="Picture 17" descr="brain_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49142" y="2372258"/>
              <a:ext cx="1259796" cy="1315319"/>
            </a:xfrm>
            <a:prstGeom prst="rect">
              <a:avLst/>
            </a:prstGeom>
          </p:spPr>
        </p:pic>
        <p:pic>
          <p:nvPicPr>
            <p:cNvPr id="19" name="Picture 18" descr="bay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295" y="3718294"/>
              <a:ext cx="2857500" cy="1905000"/>
            </a:xfrm>
            <a:prstGeom prst="rect">
              <a:avLst/>
            </a:prstGeom>
          </p:spPr>
        </p:pic>
      </p:grpSp>
    </p:spTree>
    <p:extLst>
      <p:ext uri="{BB962C8B-B14F-4D97-AF65-F5344CB8AC3E}">
        <p14:creationId xmlns:p14="http://schemas.microsoft.com/office/powerpoint/2010/main" val="364745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1757775" y="928421"/>
            <a:ext cx="5628450" cy="5641848"/>
            <a:chOff x="1457327" y="101282"/>
            <a:chExt cx="6650832" cy="6666664"/>
          </a:xfrm>
        </p:grpSpPr>
        <p:sp>
          <p:nvSpPr>
            <p:cNvPr id="5" name="Rounded Rectangle 4"/>
            <p:cNvSpPr/>
            <p:nvPr/>
          </p:nvSpPr>
          <p:spPr>
            <a:xfrm>
              <a:off x="4160525" y="101282"/>
              <a:ext cx="1238808" cy="2422992"/>
            </a:xfrm>
            <a:prstGeom prst="roundRect">
              <a:avLst>
                <a:gd name="adj" fmla="val 50000"/>
              </a:avLst>
            </a:prstGeom>
            <a:solidFill>
              <a:srgbClr val="FB0006">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sz="1400" b="1" dirty="0" smtClean="0"/>
                <a:t>Visualization</a:t>
              </a:r>
              <a:endParaRPr lang="en-US" sz="1400" b="1" dirty="0"/>
            </a:p>
          </p:txBody>
        </p:sp>
        <p:sp>
          <p:nvSpPr>
            <p:cNvPr id="6" name="Rounded Rectangle 5"/>
            <p:cNvSpPr/>
            <p:nvPr/>
          </p:nvSpPr>
          <p:spPr>
            <a:xfrm rot="1789667">
              <a:off x="5224499" y="393918"/>
              <a:ext cx="1238808" cy="2422992"/>
            </a:xfrm>
            <a:prstGeom prst="roundRect">
              <a:avLst>
                <a:gd name="adj" fmla="val 50000"/>
              </a:avLst>
            </a:prstGeom>
            <a:solidFill>
              <a:srgbClr val="FF46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sz="1200" b="1" dirty="0" smtClean="0"/>
                <a:t>Web Platform</a:t>
              </a:r>
              <a:endParaRPr lang="en-US" sz="1200" b="1" dirty="0"/>
            </a:p>
          </p:txBody>
        </p:sp>
        <p:sp>
          <p:nvSpPr>
            <p:cNvPr id="7" name="Rounded Rectangle 6"/>
            <p:cNvSpPr/>
            <p:nvPr/>
          </p:nvSpPr>
          <p:spPr>
            <a:xfrm rot="3539419">
              <a:off x="6007989" y="1169595"/>
              <a:ext cx="1238808" cy="2422992"/>
            </a:xfrm>
            <a:prstGeom prst="roundRect">
              <a:avLst>
                <a:gd name="adj" fmla="val 50000"/>
              </a:avLst>
            </a:prstGeom>
            <a:solidFill>
              <a:srgbClr val="FF7D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sz="1400" b="1" dirty="0" smtClean="0"/>
                <a:t>Graphical User Interfaces</a:t>
              </a:r>
            </a:p>
          </p:txBody>
        </p:sp>
        <p:sp>
          <p:nvSpPr>
            <p:cNvPr id="8" name="Rounded Rectangle 7"/>
            <p:cNvSpPr/>
            <p:nvPr/>
          </p:nvSpPr>
          <p:spPr>
            <a:xfrm rot="5400000">
              <a:off x="6277259" y="2225748"/>
              <a:ext cx="1238808" cy="2422992"/>
            </a:xfrm>
            <a:prstGeom prst="roundRect">
              <a:avLst>
                <a:gd name="adj" fmla="val 50000"/>
              </a:avLst>
            </a:prstGeom>
            <a:solidFill>
              <a:srgbClr val="FEB3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sz="1400" b="1" dirty="0" smtClean="0"/>
                <a:t>Objects, Classes </a:t>
              </a:r>
            </a:p>
            <a:p>
              <a:pPr algn="r"/>
              <a:r>
                <a:rPr lang="en-US" sz="1400" b="1" dirty="0" smtClean="0"/>
                <a:t>Functions</a:t>
              </a:r>
            </a:p>
          </p:txBody>
        </p:sp>
        <p:sp>
          <p:nvSpPr>
            <p:cNvPr id="9" name="Rounded Rectangle 8"/>
            <p:cNvSpPr/>
            <p:nvPr/>
          </p:nvSpPr>
          <p:spPr>
            <a:xfrm rot="7173917">
              <a:off x="6018440" y="3294616"/>
              <a:ext cx="1238808" cy="2422992"/>
            </a:xfrm>
            <a:prstGeom prst="roundRect">
              <a:avLst>
                <a:gd name="adj" fmla="val 50000"/>
              </a:avLst>
            </a:prstGeom>
            <a:solidFill>
              <a:srgbClr val="ECEC0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sz="1400" b="1" dirty="0" smtClean="0"/>
                <a:t>Model View Controller</a:t>
              </a:r>
              <a:endParaRPr lang="en-US" sz="1400" b="1" dirty="0"/>
            </a:p>
          </p:txBody>
        </p:sp>
        <p:sp>
          <p:nvSpPr>
            <p:cNvPr id="10" name="Rounded Rectangle 9"/>
            <p:cNvSpPr/>
            <p:nvPr/>
          </p:nvSpPr>
          <p:spPr>
            <a:xfrm rot="9031942">
              <a:off x="5231943" y="4054711"/>
              <a:ext cx="1238808" cy="2422992"/>
            </a:xfrm>
            <a:prstGeom prst="roundRect">
              <a:avLst>
                <a:gd name="adj" fmla="val 50000"/>
              </a:avLst>
            </a:prstGeom>
            <a:solidFill>
              <a:srgbClr val="68AA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square" rtlCol="0" anchor="ctr"/>
            <a:lstStyle/>
            <a:p>
              <a:pPr algn="r"/>
              <a:r>
                <a:rPr lang="en-US" sz="1400" b="1" dirty="0" smtClean="0"/>
                <a:t>Application</a:t>
              </a:r>
            </a:p>
            <a:p>
              <a:pPr algn="r"/>
              <a:r>
                <a:rPr lang="en-US" sz="1400" b="1" dirty="0" smtClean="0"/>
                <a:t>Servers</a:t>
              </a:r>
            </a:p>
            <a:p>
              <a:pPr algn="r"/>
              <a:r>
                <a:rPr lang="en-US" sz="1400" b="1" dirty="0" smtClean="0"/>
                <a:t>Node.js</a:t>
              </a:r>
              <a:endParaRPr lang="en-US" sz="1400" b="1" dirty="0"/>
            </a:p>
          </p:txBody>
        </p:sp>
        <p:sp>
          <p:nvSpPr>
            <p:cNvPr id="11" name="Rounded Rectangle 10"/>
            <p:cNvSpPr/>
            <p:nvPr/>
          </p:nvSpPr>
          <p:spPr>
            <a:xfrm rot="10800000">
              <a:off x="4160525" y="4344954"/>
              <a:ext cx="1238808" cy="2422992"/>
            </a:xfrm>
            <a:prstGeom prst="roundRect">
              <a:avLst>
                <a:gd name="adj" fmla="val 50000"/>
              </a:avLst>
            </a:prstGeom>
            <a:solidFill>
              <a:srgbClr val="0079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r>
                <a:rPr lang="en-US" sz="1400" b="1" dirty="0" smtClean="0"/>
                <a:t>Authentication</a:t>
              </a:r>
            </a:p>
            <a:p>
              <a:r>
                <a:rPr lang="en-US" sz="1400" b="1" dirty="0" smtClean="0"/>
                <a:t>Authorization</a:t>
              </a:r>
              <a:endParaRPr lang="en-US" sz="1400" b="1" dirty="0"/>
            </a:p>
          </p:txBody>
        </p:sp>
        <p:sp>
          <p:nvSpPr>
            <p:cNvPr id="12" name="Rounded Rectangle 11"/>
            <p:cNvSpPr/>
            <p:nvPr/>
          </p:nvSpPr>
          <p:spPr>
            <a:xfrm rot="12561298">
              <a:off x="3097487" y="4072230"/>
              <a:ext cx="1238808" cy="2422992"/>
            </a:xfrm>
            <a:prstGeom prst="roundRect">
              <a:avLst>
                <a:gd name="adj" fmla="val 50000"/>
              </a:avLst>
            </a:prstGeom>
            <a:solidFill>
              <a:srgbClr val="00AEA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r>
                <a:rPr lang="en-US" sz="1400" b="1" dirty="0" smtClean="0"/>
                <a:t>Big Data</a:t>
              </a:r>
            </a:p>
            <a:p>
              <a:r>
                <a:rPr lang="en-US" sz="1400" b="1" dirty="0" smtClean="0"/>
                <a:t>Mongo</a:t>
              </a:r>
              <a:endParaRPr lang="en-US" sz="1400" b="1" dirty="0"/>
            </a:p>
          </p:txBody>
        </p:sp>
        <p:sp>
          <p:nvSpPr>
            <p:cNvPr id="13" name="Rounded Rectangle 12"/>
            <p:cNvSpPr/>
            <p:nvPr/>
          </p:nvSpPr>
          <p:spPr>
            <a:xfrm rot="14429858">
              <a:off x="2326479" y="3285761"/>
              <a:ext cx="1238808" cy="2422992"/>
            </a:xfrm>
            <a:prstGeom prst="roundRect">
              <a:avLst>
                <a:gd name="adj" fmla="val 50000"/>
              </a:avLst>
            </a:prstGeom>
            <a:solidFill>
              <a:srgbClr val="0000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r>
                <a:rPr lang="en-US" sz="1400" b="1" dirty="0" smtClean="0"/>
                <a:t>Open Data</a:t>
              </a:r>
            </a:p>
          </p:txBody>
        </p:sp>
        <p:sp>
          <p:nvSpPr>
            <p:cNvPr id="14" name="Rounded Rectangle 13"/>
            <p:cNvSpPr/>
            <p:nvPr/>
          </p:nvSpPr>
          <p:spPr>
            <a:xfrm rot="16200000">
              <a:off x="2049419" y="2225748"/>
              <a:ext cx="1238808" cy="2422992"/>
            </a:xfrm>
            <a:prstGeom prst="roundRect">
              <a:avLst>
                <a:gd name="adj" fmla="val 50000"/>
              </a:avLst>
            </a:prstGeom>
            <a:solidFill>
              <a:srgbClr val="7308A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r>
                <a:rPr lang="en-US" sz="1400" b="1" dirty="0" smtClean="0"/>
                <a:t>Machine </a:t>
              </a:r>
            </a:p>
            <a:p>
              <a:r>
                <a:rPr lang="en-US" sz="1400" b="1" dirty="0" smtClean="0"/>
                <a:t>Learning</a:t>
              </a:r>
              <a:endParaRPr lang="en-US" sz="1400" b="1" dirty="0"/>
            </a:p>
          </p:txBody>
        </p:sp>
        <p:sp>
          <p:nvSpPr>
            <p:cNvPr id="15" name="Rounded Rectangle 14"/>
            <p:cNvSpPr/>
            <p:nvPr/>
          </p:nvSpPr>
          <p:spPr>
            <a:xfrm rot="18048138">
              <a:off x="2329081" y="1165067"/>
              <a:ext cx="1238808" cy="2422992"/>
            </a:xfrm>
            <a:prstGeom prst="roundRect">
              <a:avLst>
                <a:gd name="adj" fmla="val 50000"/>
              </a:avLst>
            </a:prstGeom>
            <a:solidFill>
              <a:srgbClr val="BA00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r>
                <a:rPr lang="en-US" sz="1400" b="1" dirty="0" smtClean="0"/>
                <a:t>Data Analysis</a:t>
              </a:r>
              <a:endParaRPr lang="en-US" sz="1400" b="1" dirty="0"/>
            </a:p>
          </p:txBody>
        </p:sp>
        <p:sp>
          <p:nvSpPr>
            <p:cNvPr id="16" name="Rounded Rectangle 15"/>
            <p:cNvSpPr/>
            <p:nvPr/>
          </p:nvSpPr>
          <p:spPr>
            <a:xfrm rot="19725393">
              <a:off x="3110672" y="392824"/>
              <a:ext cx="1238808" cy="2422992"/>
            </a:xfrm>
            <a:prstGeom prst="roundRect">
              <a:avLst>
                <a:gd name="adj" fmla="val 50000"/>
              </a:avLst>
            </a:prstGeom>
            <a:solidFill>
              <a:srgbClr val="CC00A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r>
                <a:rPr lang="en-US" sz="1400" b="1" dirty="0" smtClean="0"/>
                <a:t>Asynchronous</a:t>
              </a:r>
            </a:p>
            <a:p>
              <a:r>
                <a:rPr lang="en-US" sz="1400" b="1" dirty="0" smtClean="0"/>
                <a:t>Programming</a:t>
              </a:r>
              <a:endParaRPr lang="en-US" sz="1400" b="1" dirty="0"/>
            </a:p>
          </p:txBody>
        </p:sp>
        <p:sp>
          <p:nvSpPr>
            <p:cNvPr id="17" name="Oval 16"/>
            <p:cNvSpPr/>
            <p:nvPr/>
          </p:nvSpPr>
          <p:spPr>
            <a:xfrm>
              <a:off x="3545017" y="2204843"/>
              <a:ext cx="2493197" cy="2500901"/>
            </a:xfrm>
            <a:prstGeom prst="ellipse">
              <a:avLst/>
            </a:prstGeom>
            <a:ln w="12700" cmpd="sng">
              <a:solidFill>
                <a:schemeClr val="tx1">
                  <a:lumMod val="65000"/>
                  <a:lumOff val="35000"/>
                </a:schemeClr>
              </a:solidFill>
            </a:ln>
          </p:spPr>
          <p:style>
            <a:lnRef idx="2">
              <a:schemeClr val="accent1"/>
            </a:lnRef>
            <a:fillRef idx="1">
              <a:schemeClr val="lt1"/>
            </a:fillRef>
            <a:effectRef idx="0">
              <a:schemeClr val="accent1"/>
            </a:effectRef>
            <a:fontRef idx="minor">
              <a:schemeClr val="dk1"/>
            </a:fontRef>
          </p:style>
          <p:txBody>
            <a:bodyPr wrap="none" rtlCol="0" anchor="ctr"/>
            <a:lstStyle/>
            <a:p>
              <a:pPr algn="ctr"/>
              <a:r>
                <a:rPr lang="en-US" sz="4400" b="1" dirty="0" smtClean="0"/>
                <a:t>1.001</a:t>
              </a:r>
            </a:p>
          </p:txBody>
        </p:sp>
      </p:grpSp>
      <p:sp>
        <p:nvSpPr>
          <p:cNvPr id="18" name="TextBox 17"/>
          <p:cNvSpPr txBox="1"/>
          <p:nvPr/>
        </p:nvSpPr>
        <p:spPr>
          <a:xfrm>
            <a:off x="911738" y="73675"/>
            <a:ext cx="7498717" cy="646331"/>
          </a:xfrm>
          <a:prstGeom prst="rect">
            <a:avLst/>
          </a:prstGeom>
          <a:noFill/>
        </p:spPr>
        <p:txBody>
          <a:bodyPr wrap="none" rtlCol="0">
            <a:spAutoFit/>
          </a:bodyPr>
          <a:lstStyle/>
          <a:p>
            <a:pPr algn="ctr"/>
            <a:r>
              <a:rPr lang="en-US" sz="3600" dirty="0" smtClean="0"/>
              <a:t>Applied Computation and Data Science</a:t>
            </a:r>
            <a:endParaRPr lang="en-US" sz="3600" dirty="0"/>
          </a:p>
        </p:txBody>
      </p:sp>
    </p:spTree>
    <p:extLst>
      <p:ext uri="{BB962C8B-B14F-4D97-AF65-F5344CB8AC3E}">
        <p14:creationId xmlns:p14="http://schemas.microsoft.com/office/powerpoint/2010/main" val="2779621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r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313728" y="2313730"/>
            <a:ext cx="6858000" cy="2230540"/>
          </a:xfrm>
          <a:prstGeom prst="rect">
            <a:avLst/>
          </a:prstGeom>
        </p:spPr>
      </p:pic>
      <p:pic>
        <p:nvPicPr>
          <p:cNvPr id="2" name="Picture 1" descr="web_map_1280.jpg"/>
          <p:cNvPicPr>
            <a:picLocks noChangeAspect="1"/>
          </p:cNvPicPr>
          <p:nvPr/>
        </p:nvPicPr>
        <p:blipFill rotWithShape="1">
          <a:blip r:embed="rId3">
            <a:extLst>
              <a:ext uri="{28A0092B-C50C-407E-A947-70E740481C1C}">
                <a14:useLocalDpi xmlns:a14="http://schemas.microsoft.com/office/drawing/2010/main" val="0"/>
              </a:ext>
            </a:extLst>
          </a:blip>
          <a:srcRect l="37301" r="31151"/>
          <a:stretch/>
        </p:blipFill>
        <p:spPr>
          <a:xfrm>
            <a:off x="2230542" y="-1"/>
            <a:ext cx="2238687" cy="6858000"/>
          </a:xfrm>
          <a:prstGeom prst="rect">
            <a:avLst/>
          </a:prstGeom>
        </p:spPr>
      </p:pic>
      <p:pic>
        <p:nvPicPr>
          <p:cNvPr id="4" name="Picture 3" descr="Screen Shot 2016-03-21 at 4.41.11 PM.png"/>
          <p:cNvPicPr>
            <a:picLocks noChangeAspect="1"/>
          </p:cNvPicPr>
          <p:nvPr/>
        </p:nvPicPr>
        <p:blipFill rotWithShape="1">
          <a:blip r:embed="rId4">
            <a:extLst>
              <a:ext uri="{28A0092B-C50C-407E-A947-70E740481C1C}">
                <a14:useLocalDpi xmlns:a14="http://schemas.microsoft.com/office/drawing/2010/main" val="0"/>
              </a:ext>
            </a:extLst>
          </a:blip>
          <a:srcRect l="36490" r="30208"/>
          <a:stretch/>
        </p:blipFill>
        <p:spPr>
          <a:xfrm>
            <a:off x="4518074" y="0"/>
            <a:ext cx="2189841" cy="6858000"/>
          </a:xfrm>
          <a:prstGeom prst="rect">
            <a:avLst/>
          </a:prstGeom>
        </p:spPr>
      </p:pic>
      <p:pic>
        <p:nvPicPr>
          <p:cNvPr id="5" name="Picture 4" descr="M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7915" y="2311801"/>
            <a:ext cx="2436085" cy="2328402"/>
          </a:xfrm>
          <a:prstGeom prst="rect">
            <a:avLst/>
          </a:prstGeom>
        </p:spPr>
      </p:pic>
      <p:sp>
        <p:nvSpPr>
          <p:cNvPr id="8" name="Rectangle 7"/>
          <p:cNvSpPr/>
          <p:nvPr/>
        </p:nvSpPr>
        <p:spPr>
          <a:xfrm>
            <a:off x="-8144" y="0"/>
            <a:ext cx="2238686" cy="6858001"/>
          </a:xfrm>
          <a:prstGeom prst="rect">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400" dirty="0" smtClean="0"/>
              <a:t>Big Data</a:t>
            </a:r>
            <a:endParaRPr lang="en-US" sz="4400" dirty="0"/>
          </a:p>
        </p:txBody>
      </p:sp>
      <p:sp>
        <p:nvSpPr>
          <p:cNvPr id="10" name="Rectangle 9"/>
          <p:cNvSpPr/>
          <p:nvPr/>
        </p:nvSpPr>
        <p:spPr>
          <a:xfrm>
            <a:off x="2230543" y="-1"/>
            <a:ext cx="2238686" cy="6858001"/>
          </a:xfrm>
          <a:prstGeom prst="rect">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400" dirty="0" smtClean="0"/>
              <a:t>Web Platform/IOT</a:t>
            </a:r>
            <a:endParaRPr lang="en-US" sz="4400" dirty="0"/>
          </a:p>
        </p:txBody>
      </p:sp>
      <p:sp>
        <p:nvSpPr>
          <p:cNvPr id="11" name="Rectangle 10"/>
          <p:cNvSpPr/>
          <p:nvPr/>
        </p:nvSpPr>
        <p:spPr>
          <a:xfrm>
            <a:off x="4469229" y="0"/>
            <a:ext cx="2238686" cy="6858001"/>
          </a:xfrm>
          <a:prstGeom prst="rect">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400" dirty="0" smtClean="0"/>
              <a:t>Visualization</a:t>
            </a:r>
            <a:endParaRPr lang="en-US" sz="4400" dirty="0"/>
          </a:p>
        </p:txBody>
      </p:sp>
      <p:pic>
        <p:nvPicPr>
          <p:cNvPr id="13" name="Picture 12" descr="M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7915" y="-1"/>
            <a:ext cx="2436085" cy="2328402"/>
          </a:xfrm>
          <a:prstGeom prst="rect">
            <a:avLst/>
          </a:prstGeom>
        </p:spPr>
      </p:pic>
      <p:pic>
        <p:nvPicPr>
          <p:cNvPr id="14" name="Picture 13" descr="ML.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7915" y="4529597"/>
            <a:ext cx="2436085" cy="2328402"/>
          </a:xfrm>
          <a:prstGeom prst="rect">
            <a:avLst/>
          </a:prstGeom>
        </p:spPr>
      </p:pic>
      <p:sp>
        <p:nvSpPr>
          <p:cNvPr id="12" name="Rectangle 11"/>
          <p:cNvSpPr/>
          <p:nvPr/>
        </p:nvSpPr>
        <p:spPr>
          <a:xfrm>
            <a:off x="6707915" y="0"/>
            <a:ext cx="2436085" cy="6858001"/>
          </a:xfrm>
          <a:prstGeom prst="rect">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400" dirty="0" smtClean="0"/>
              <a:t>Machine Learning</a:t>
            </a:r>
            <a:endParaRPr lang="en-US" sz="4400" dirty="0"/>
          </a:p>
        </p:txBody>
      </p:sp>
    </p:spTree>
    <p:extLst>
      <p:ext uri="{BB962C8B-B14F-4D97-AF65-F5344CB8AC3E}">
        <p14:creationId xmlns:p14="http://schemas.microsoft.com/office/powerpoint/2010/main" val="29131500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3"/>
          </p:nvPr>
        </p:nvSpPr>
        <p:spPr/>
        <p:txBody>
          <a:bodyPr/>
          <a:lstStyle/>
          <a:p>
            <a:r>
              <a:rPr lang="en-US" dirty="0" smtClean="0"/>
              <a:t>Learning Outcomes</a:t>
            </a:r>
            <a:endParaRPr lang="en-US" dirty="0"/>
          </a:p>
        </p:txBody>
      </p:sp>
      <p:sp>
        <p:nvSpPr>
          <p:cNvPr id="3" name="Title 2"/>
          <p:cNvSpPr>
            <a:spLocks noGrp="1"/>
          </p:cNvSpPr>
          <p:nvPr>
            <p:ph type="title"/>
          </p:nvPr>
        </p:nvSpPr>
        <p:spPr/>
        <p:txBody>
          <a:bodyPr>
            <a:normAutofit fontScale="90000"/>
          </a:bodyPr>
          <a:lstStyle/>
          <a:p>
            <a:r>
              <a:rPr lang="en-US" dirty="0" smtClean="0"/>
              <a:t>Applied Computation and Data Science</a:t>
            </a:r>
            <a:endParaRPr lang="en-US" dirty="0"/>
          </a:p>
        </p:txBody>
      </p:sp>
      <p:sp>
        <p:nvSpPr>
          <p:cNvPr id="4" name="Content Placeholder 3"/>
          <p:cNvSpPr>
            <a:spLocks noGrp="1"/>
          </p:cNvSpPr>
          <p:nvPr>
            <p:ph idx="1"/>
          </p:nvPr>
        </p:nvSpPr>
        <p:spPr/>
        <p:txBody>
          <a:bodyPr/>
          <a:lstStyle/>
          <a:p>
            <a:pPr marL="0" indent="0">
              <a:buNone/>
            </a:pPr>
            <a:r>
              <a:rPr lang="en-US" dirty="0" smtClean="0"/>
              <a:t>By the end of this course you will understand </a:t>
            </a:r>
          </a:p>
          <a:p>
            <a:pPr marL="342900" indent="-342900">
              <a:buAutoNum type="arabicParenR"/>
            </a:pPr>
            <a:r>
              <a:rPr lang="en-US" dirty="0" smtClean="0"/>
              <a:t>Why computation is important</a:t>
            </a:r>
          </a:p>
          <a:p>
            <a:pPr marL="342900" indent="-342900">
              <a:buAutoNum type="arabicParenR"/>
            </a:pPr>
            <a:r>
              <a:rPr lang="en-US" dirty="0" smtClean="0"/>
              <a:t>Why data science and data </a:t>
            </a:r>
            <a:r>
              <a:rPr lang="en-US" dirty="0"/>
              <a:t>v</a:t>
            </a:r>
            <a:r>
              <a:rPr lang="en-US" dirty="0" smtClean="0"/>
              <a:t>isualization are important</a:t>
            </a:r>
          </a:p>
          <a:p>
            <a:pPr marL="342900" indent="-342900">
              <a:buAutoNum type="arabicParenR"/>
            </a:pPr>
            <a:r>
              <a:rPr lang="en-US" dirty="0" smtClean="0"/>
              <a:t>The basics of JavaScript and how to use it in Web Computing. You will understand how to get data from remote web sites, how to process and filter that data into a form suitable for analysis and visualization.</a:t>
            </a:r>
          </a:p>
          <a:p>
            <a:pPr marL="342900" indent="-342900">
              <a:buAutoNum type="arabicParenR"/>
            </a:pPr>
            <a:r>
              <a:rPr lang="en-US" dirty="0" smtClean="0"/>
              <a:t>How to debug and validate code</a:t>
            </a:r>
          </a:p>
          <a:p>
            <a:pPr marL="342900" indent="-342900">
              <a:buAutoNum type="arabicParenR"/>
            </a:pPr>
            <a:r>
              <a:rPr lang="en-US" dirty="0" smtClean="0"/>
              <a:t>How to walk through JSON data and extract target objects.</a:t>
            </a:r>
          </a:p>
          <a:p>
            <a:pPr marL="342900" indent="-342900">
              <a:buAutoNum type="arabicParenR"/>
            </a:pPr>
            <a:r>
              <a:rPr lang="en-US" dirty="0" smtClean="0"/>
              <a:t>How to using Google Charts, canvas and D3 for visualizing data sets.</a:t>
            </a:r>
          </a:p>
          <a:p>
            <a:pPr marL="342900" indent="-342900">
              <a:buAutoNum type="arabicParenR"/>
            </a:pPr>
            <a:r>
              <a:rPr lang="en-US" dirty="0" smtClean="0"/>
              <a:t>The basics of Data Science including, K-clustering, linear regression, Bayesian belief networks, neural networks, including simple machine learning, flocking and physics of social network.</a:t>
            </a:r>
          </a:p>
          <a:p>
            <a:pPr marL="342900" indent="-342900">
              <a:buAutoNum type="arabicParenR"/>
            </a:pPr>
            <a:r>
              <a:rPr lang="en-US" dirty="0" smtClean="0"/>
              <a:t>Basics of geo-spatial mapping</a:t>
            </a:r>
          </a:p>
        </p:txBody>
      </p:sp>
    </p:spTree>
    <p:extLst>
      <p:ext uri="{BB962C8B-B14F-4D97-AF65-F5344CB8AC3E}">
        <p14:creationId xmlns:p14="http://schemas.microsoft.com/office/powerpoint/2010/main" val="10247605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video </a:t>
            </a:r>
            <a:endParaRPr lang="en-US" dirty="0"/>
          </a:p>
        </p:txBody>
      </p:sp>
      <p:pic>
        <p:nvPicPr>
          <p:cNvPr id="4" name="simpleDOM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93944" y="2014021"/>
            <a:ext cx="6179610" cy="3475952"/>
          </a:xfrm>
        </p:spPr>
      </p:pic>
    </p:spTree>
    <p:extLst>
      <p:ext uri="{BB962C8B-B14F-4D97-AF65-F5344CB8AC3E}">
        <p14:creationId xmlns:p14="http://schemas.microsoft.com/office/powerpoint/2010/main" val="323383570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2"/>
            <a:ext cx="8203443" cy="783770"/>
          </a:xfrm>
        </p:spPr>
        <p:txBody>
          <a:bodyPr>
            <a:normAutofit fontScale="90000"/>
          </a:bodyPr>
          <a:lstStyle/>
          <a:p>
            <a:r>
              <a:rPr lang="en-US" dirty="0" smtClean="0"/>
              <a:t>Map of USA with </a:t>
            </a:r>
            <a:r>
              <a:rPr lang="en-US" smtClean="0"/>
              <a:t>population bubbles</a:t>
            </a:r>
            <a:endParaRPr lang="en-US" dirty="0"/>
          </a:p>
        </p:txBody>
      </p:sp>
      <p:pic>
        <p:nvPicPr>
          <p:cNvPr id="4" name="Content Placeholder 3"/>
          <p:cNvPicPr>
            <a:picLocks noGrp="1" noChangeAspect="1"/>
          </p:cNvPicPr>
          <p:nvPr>
            <p:ph idx="1"/>
          </p:nvPr>
        </p:nvPicPr>
        <p:blipFill>
          <a:blip r:embed="rId2"/>
          <a:stretch>
            <a:fillRect/>
          </a:stretch>
        </p:blipFill>
        <p:spPr>
          <a:xfrm>
            <a:off x="0" y="857250"/>
            <a:ext cx="9233612" cy="5130304"/>
          </a:xfrm>
          <a:prstGeom prst="rect">
            <a:avLst/>
          </a:prstGeom>
        </p:spPr>
      </p:pic>
    </p:spTree>
    <p:extLst>
      <p:ext uri="{BB962C8B-B14F-4D97-AF65-F5344CB8AC3E}">
        <p14:creationId xmlns:p14="http://schemas.microsoft.com/office/powerpoint/2010/main" val="8569671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teach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7649"/>
            <a:ext cx="9144000" cy="4942703"/>
          </a:xfrm>
          <a:prstGeom prst="rect">
            <a:avLst/>
          </a:prstGeom>
        </p:spPr>
      </p:pic>
      <p:sp>
        <p:nvSpPr>
          <p:cNvPr id="3" name="Title 2"/>
          <p:cNvSpPr>
            <a:spLocks noGrp="1"/>
          </p:cNvSpPr>
          <p:nvPr>
            <p:ph type="title"/>
          </p:nvPr>
        </p:nvSpPr>
        <p:spPr>
          <a:xfrm>
            <a:off x="457200" y="0"/>
            <a:ext cx="8229600" cy="907142"/>
          </a:xfrm>
        </p:spPr>
        <p:txBody>
          <a:bodyPr/>
          <a:lstStyle/>
          <a:p>
            <a:r>
              <a:rPr lang="en-US" dirty="0" smtClean="0">
                <a:solidFill>
                  <a:schemeClr val="bg1"/>
                </a:solidFill>
              </a:rPr>
              <a:t>Start - 1 Week On-Site </a:t>
            </a:r>
            <a:endParaRPr lang="en-US" dirty="0">
              <a:solidFill>
                <a:schemeClr val="bg1"/>
              </a:solidFill>
            </a:endParaRPr>
          </a:p>
        </p:txBody>
      </p:sp>
    </p:spTree>
    <p:extLst>
      <p:ext uri="{BB962C8B-B14F-4D97-AF65-F5344CB8AC3E}">
        <p14:creationId xmlns:p14="http://schemas.microsoft.com/office/powerpoint/2010/main" val="3673784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98929" y="1433285"/>
            <a:ext cx="8128000" cy="5041900"/>
            <a:chOff x="834572" y="1006928"/>
            <a:chExt cx="8128000" cy="5041900"/>
          </a:xfrm>
        </p:grpSpPr>
        <p:pic>
          <p:nvPicPr>
            <p:cNvPr id="5" name="Picture 4" descr="lapt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72" y="1006928"/>
              <a:ext cx="8128000" cy="5041900"/>
            </a:xfrm>
            <a:prstGeom prst="rect">
              <a:avLst/>
            </a:prstGeom>
          </p:spPr>
        </p:pic>
        <p:pic>
          <p:nvPicPr>
            <p:cNvPr id="4" name="Picture 3" descr="teaching.jpg"/>
            <p:cNvPicPr>
              <a:picLocks/>
            </p:cNvPicPr>
            <p:nvPr/>
          </p:nvPicPr>
          <p:blipFill>
            <a:blip r:embed="rId3">
              <a:extLst>
                <a:ext uri="{28A0092B-C50C-407E-A947-70E740481C1C}">
                  <a14:useLocalDpi xmlns:a14="http://schemas.microsoft.com/office/drawing/2010/main" val="0"/>
                </a:ext>
              </a:extLst>
            </a:blip>
            <a:stretch>
              <a:fillRect/>
            </a:stretch>
          </p:blipFill>
          <p:spPr>
            <a:xfrm>
              <a:off x="1750788" y="1347717"/>
              <a:ext cx="6322346" cy="3481468"/>
            </a:xfrm>
            <a:prstGeom prst="rect">
              <a:avLst/>
            </a:prstGeom>
          </p:spPr>
        </p:pic>
      </p:grpSp>
      <p:sp>
        <p:nvSpPr>
          <p:cNvPr id="6" name="Title 3"/>
          <p:cNvSpPr txBox="1">
            <a:spLocks/>
          </p:cNvSpPr>
          <p:nvPr/>
        </p:nvSpPr>
        <p:spPr>
          <a:xfrm>
            <a:off x="0" y="0"/>
            <a:ext cx="9144000" cy="1090931"/>
          </a:xfrm>
          <a:prstGeom prst="rect">
            <a:avLst/>
          </a:prstGeom>
          <a:solidFill>
            <a:schemeClr val="tx1">
              <a:alpha val="70000"/>
            </a:schemeClr>
          </a:solidFill>
        </p:spPr>
        <p:txBody>
          <a:bodyPr tIns="0" bIns="0" anchor="ct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FFFFFF"/>
                </a:solidFill>
              </a:rPr>
              <a:t>13 </a:t>
            </a:r>
            <a:r>
              <a:rPr lang="en-US" sz="4000" dirty="0" smtClean="0">
                <a:solidFill>
                  <a:srgbClr val="FFFFFF"/>
                </a:solidFill>
              </a:rPr>
              <a:t>Weeks – Lectures Delivered Online </a:t>
            </a:r>
            <a:endParaRPr lang="en-US" sz="4000" dirty="0">
              <a:solidFill>
                <a:srgbClr val="FFFFFF"/>
              </a:solidFill>
            </a:endParaRPr>
          </a:p>
        </p:txBody>
      </p:sp>
    </p:spTree>
    <p:extLst>
      <p:ext uri="{BB962C8B-B14F-4D97-AF65-F5344CB8AC3E}">
        <p14:creationId xmlns:p14="http://schemas.microsoft.com/office/powerpoint/2010/main" val="1662457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6340"/>
            <a:ext cx="9144000" cy="3185320"/>
          </a:xfrm>
          <a:prstGeom prst="rect">
            <a:avLst/>
          </a:prstGeom>
        </p:spPr>
      </p:pic>
      <p:sp>
        <p:nvSpPr>
          <p:cNvPr id="6" name="Title 5"/>
          <p:cNvSpPr>
            <a:spLocks noGrp="1"/>
          </p:cNvSpPr>
          <p:nvPr>
            <p:ph type="title"/>
          </p:nvPr>
        </p:nvSpPr>
        <p:spPr/>
        <p:txBody>
          <a:bodyPr/>
          <a:lstStyle/>
          <a:p>
            <a:r>
              <a:rPr lang="en-US" dirty="0" smtClean="0">
                <a:solidFill>
                  <a:srgbClr val="FFFFFF"/>
                </a:solidFill>
              </a:rPr>
              <a:t>Local </a:t>
            </a:r>
            <a:r>
              <a:rPr lang="en-US" dirty="0" smtClean="0">
                <a:solidFill>
                  <a:srgbClr val="FFFFFF"/>
                </a:solidFill>
              </a:rPr>
              <a:t>Teaching/HW/Quiz/Project</a:t>
            </a:r>
            <a:endParaRPr lang="en-US" dirty="0">
              <a:solidFill>
                <a:srgbClr val="FFFFFF"/>
              </a:solidFill>
            </a:endParaRPr>
          </a:p>
        </p:txBody>
      </p:sp>
      <p:sp>
        <p:nvSpPr>
          <p:cNvPr id="7" name="TextBox 6"/>
          <p:cNvSpPr txBox="1"/>
          <p:nvPr/>
        </p:nvSpPr>
        <p:spPr>
          <a:xfrm>
            <a:off x="2496289" y="5334000"/>
            <a:ext cx="4151422" cy="923330"/>
          </a:xfrm>
          <a:prstGeom prst="rect">
            <a:avLst/>
          </a:prstGeom>
          <a:noFill/>
        </p:spPr>
        <p:txBody>
          <a:bodyPr wrap="none" rtlCol="0">
            <a:spAutoFit/>
          </a:bodyPr>
          <a:lstStyle/>
          <a:p>
            <a:r>
              <a:rPr lang="en-US" dirty="0" smtClean="0">
                <a:solidFill>
                  <a:srgbClr val="FFFFFF"/>
                </a:solidFill>
              </a:rPr>
              <a:t>1 Professor</a:t>
            </a:r>
          </a:p>
          <a:p>
            <a:r>
              <a:rPr lang="en-US" dirty="0" smtClean="0">
                <a:solidFill>
                  <a:srgbClr val="FFFFFF"/>
                </a:solidFill>
              </a:rPr>
              <a:t>1 Teaching Assistant for Every 15 Students</a:t>
            </a:r>
          </a:p>
          <a:p>
            <a:r>
              <a:rPr lang="en-US" dirty="0" smtClean="0">
                <a:solidFill>
                  <a:srgbClr val="FFFFFF"/>
                </a:solidFill>
              </a:rPr>
              <a:t>1 Lecture Assistant for Every 15 Students </a:t>
            </a:r>
          </a:p>
        </p:txBody>
      </p:sp>
    </p:spTree>
    <p:extLst>
      <p:ext uri="{BB962C8B-B14F-4D97-AF65-F5344CB8AC3E}">
        <p14:creationId xmlns:p14="http://schemas.microsoft.com/office/powerpoint/2010/main" val="2700552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al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3"/>
          <p:cNvSpPr txBox="1">
            <a:spLocks/>
          </p:cNvSpPr>
          <p:nvPr/>
        </p:nvSpPr>
        <p:spPr>
          <a:xfrm>
            <a:off x="0" y="0"/>
            <a:ext cx="9144000" cy="1090931"/>
          </a:xfrm>
          <a:prstGeom prst="rect">
            <a:avLst/>
          </a:prstGeom>
          <a:solidFill>
            <a:schemeClr val="tx1">
              <a:alpha val="70000"/>
            </a:schemeClr>
          </a:solidFill>
        </p:spPr>
        <p:txBody>
          <a:bodyPr tIns="0" bIns="0" anchor="t"/>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sz="4000" dirty="0" smtClean="0">
                <a:solidFill>
                  <a:srgbClr val="FFFFFF"/>
                </a:solidFill>
              </a:rPr>
              <a:t>Active </a:t>
            </a:r>
            <a:r>
              <a:rPr lang="en-US" sz="4000" dirty="0" smtClean="0">
                <a:solidFill>
                  <a:srgbClr val="FFFFFF"/>
                </a:solidFill>
              </a:rPr>
              <a:t>Learning (2 Exercises Per Lecture) </a:t>
            </a:r>
            <a:endParaRPr lang="en-US" sz="4000" dirty="0">
              <a:solidFill>
                <a:srgbClr val="FFFFFF"/>
              </a:solidFill>
            </a:endParaRPr>
          </a:p>
        </p:txBody>
      </p:sp>
    </p:spTree>
    <p:extLst>
      <p:ext uri="{BB962C8B-B14F-4D97-AF65-F5344CB8AC3E}">
        <p14:creationId xmlns:p14="http://schemas.microsoft.com/office/powerpoint/2010/main" val="9503710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241</TotalTime>
  <Words>305</Words>
  <Application>Microsoft Macintosh PowerPoint</Application>
  <PresentationFormat>On-screen Show (4:3)</PresentationFormat>
  <Paragraphs>67</Paragraphs>
  <Slides>14</Slides>
  <Notes>0</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Applied Computation and Data Science</vt:lpstr>
      <vt:lpstr>Example video </vt:lpstr>
      <vt:lpstr>Map of USA with population bubbles</vt:lpstr>
      <vt:lpstr>Start - 1 Week On-Site </vt:lpstr>
      <vt:lpstr>PowerPoint Presentation</vt:lpstr>
      <vt:lpstr>Local Teaching/HW/Quiz/Project</vt:lpstr>
      <vt:lpstr>PowerPoint Presentation</vt:lpstr>
      <vt:lpstr>PowerPoint Presentation</vt:lpstr>
      <vt:lpstr>PowerPoint Presentation</vt:lpstr>
      <vt:lpstr>Q &amp; A</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abel -</dc:creator>
  <cp:lastModifiedBy>abel -</cp:lastModifiedBy>
  <cp:revision>19</cp:revision>
  <dcterms:created xsi:type="dcterms:W3CDTF">2016-03-21T18:47:30Z</dcterms:created>
  <dcterms:modified xsi:type="dcterms:W3CDTF">2016-03-22T08:56:27Z</dcterms:modified>
</cp:coreProperties>
</file>